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287" r:id="rId7"/>
    <p:sldId id="288" r:id="rId8"/>
    <p:sldId id="289" r:id="rId9"/>
    <p:sldId id="290" r:id="rId10"/>
    <p:sldId id="291" r:id="rId11"/>
    <p:sldId id="292" r:id="rId12"/>
    <p:sldId id="278" r:id="rId13"/>
    <p:sldId id="277" r:id="rId14"/>
    <p:sldId id="279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82" r:id="rId29"/>
  </p:sldIdLst>
  <p:sldSz cx="12192000" cy="6858000"/>
  <p:notesSz cx="6858000" cy="9144000"/>
  <p:embeddedFontLst>
    <p:embeddedFont>
      <p:font typeface="G마켓 산스 Bold" panose="02000000000000000000" pitchFamily="50" charset="-127"/>
      <p:bold r:id="rId30"/>
    </p:embeddedFont>
    <p:embeddedFont>
      <p:font typeface="G마켓 산스 Medium" panose="02000000000000000000" pitchFamily="50" charset="-127"/>
      <p:regular r:id="rId31"/>
    </p:embeddedFont>
    <p:embeddedFont>
      <p:font typeface="Impact" panose="020B0806030902050204" pitchFamily="34" charset="0"/>
      <p:regular r:id="rId32"/>
    </p:embeddedFont>
    <p:embeddedFont>
      <p:font typeface="KoPub돋움체 Bold" panose="02020603020101020101" pitchFamily="18" charset="-127"/>
      <p:regular r:id="rId33"/>
    </p:embeddedFont>
    <p:embeddedFont>
      <p:font typeface="Microsoft GothicNeo" panose="020B0500000101010101" pitchFamily="50" charset="-127"/>
      <p:regular r:id="rId34"/>
      <p:bold r:id="rId35"/>
    </p:embeddedFont>
    <p:embeddedFont>
      <p:font typeface="Microsoft GothicNeo Light" panose="020B0300000101010101" pitchFamily="50" charset="-127"/>
      <p:regular r:id="rId36"/>
    </p:embeddedFont>
    <p:embeddedFont>
      <p:font typeface="Pretendard Light" panose="02000403000000020004" pitchFamily="50" charset="-127"/>
      <p:regular r:id="rId37"/>
    </p:embeddedFont>
    <p:embeddedFont>
      <p:font typeface="Pretendard Medium" panose="02000603000000020004" pitchFamily="50" charset="-127"/>
      <p:regular r:id="rId38"/>
    </p:embeddedFont>
    <p:embeddedFont>
      <p:font typeface="Pretendard SemiBold" panose="02000703000000020004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E85"/>
    <a:srgbClr val="76B19C"/>
    <a:srgbClr val="ED9E7B"/>
    <a:srgbClr val="E87F57"/>
    <a:srgbClr val="FCEEE7"/>
    <a:srgbClr val="228FF4"/>
    <a:srgbClr val="1F80DB"/>
    <a:srgbClr val="2CA0F6"/>
    <a:srgbClr val="DBF5F4"/>
    <a:srgbClr val="51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55C1-2AE3-80E4-51D6-A7EB04E9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EAC6093-1674-F12B-4C20-CDDB02B9B88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D96F2D-C9B2-CA56-3B8D-755D6DAA595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41559-818F-C34A-BB37-B012EC4687C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8DEFB-3885-7BF6-ED4A-03647B52B9B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2005E-5E17-936E-47F0-A85A773023F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Assembly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0A7027-BC7A-BA03-05A2-5855017A61E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5E852-CF13-91F6-5C1A-58459E28FC5E}"/>
              </a:ext>
            </a:extLst>
          </p:cNvPr>
          <p:cNvSpPr txBox="1"/>
          <p:nvPr/>
        </p:nvSpPr>
        <p:spPr>
          <a:xfrm>
            <a:off x="943357" y="2126624"/>
            <a:ext cx="985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 더 궁금할 경우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Computer Architecture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분야를 검색 볼 것을 권장함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CCF46-869B-585D-5E4B-2B620BE0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431C-47A3-C3BA-4FC6-37016A24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EAF3B09-0E5A-BCCB-24D0-BF3046A1E83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FEB97D-1C75-8338-E9C5-C85AF794EB9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0417E-E44E-7923-13F1-837DCA2DE81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ED27E-CC7E-DEE3-FA5E-2906520966D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언어 번역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457F6-FAAA-1E6D-A2B6-E2FEA3F0D2D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Interpreter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B7B2B2C-2CCE-1597-0835-F01146D9D0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3A491-A65E-305B-804D-262B66DF3D5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전체를 한 번에 기계어로 번역한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C7C8A-952C-EE28-F984-9FA827E46B8D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한 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씩 읽어 번역한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4A258-1A34-63A4-8E12-6E436B0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689615"/>
            <a:ext cx="62579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ACBF0-6BBC-A1FC-8F4D-DE015438EF0D}"/>
              </a:ext>
            </a:extLst>
          </p:cNvPr>
          <p:cNvSpPr txBox="1"/>
          <p:nvPr/>
        </p:nvSpPr>
        <p:spPr>
          <a:xfrm>
            <a:off x="1932402" y="5202308"/>
            <a:ext cx="95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 언어라고 하면 그냥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Script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언어와 거의 같은 의미라고 봐도 무방함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D20BF-620E-E57A-92A0-2DC9C8C3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901F-8B70-1D03-E07D-9B74BC29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C037589-18E9-EFE2-BDFD-D657D4F83AE7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52F467-3941-C999-86C4-1FC6E1BA9DAB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0B4E14-85C5-139D-BE2C-09CF5403700B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7A989-2D8E-9603-3D47-3FC3E6482A5B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E1235-7354-434C-E00D-FFBF0522C70F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297564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534A6-DA13-57F8-F56F-71BA9984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BEDBD3A-1225-BE6A-22EF-2903C13FC8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4B0D23-4241-FE6B-5494-DD4C06D422E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75DD-7473-F4C2-653C-E24C2E78D44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378B7-9221-F55C-5374-519ECD48B8E9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B9059-7C49-C208-8544-FAC3E5133C0F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탄생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FCB15C0-61E0-055B-AFAF-7C0BB971CCA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6E964-8FDB-A00B-D0F7-7FF17238E4A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D7C1-F44B-802A-8569-594028835CC5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FC4A1B-D029-923B-942B-605E0021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2852347"/>
            <a:ext cx="2667000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3A172-6DB6-948A-48E5-8BBBE0E3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6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A3F9-DB7D-5F1B-D20D-5AF1226E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BB5DBBF-8837-E328-383F-7C4873C8EB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083143-161C-2020-445D-A3E8F86F4FA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7AE5-A842-B741-C414-6BA96A748E0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0B3D8-123B-53D3-A9DA-8C56DC7FE29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AAD5D-D183-F806-4068-4CCEA61B197B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8B2D764-9305-8553-F83D-EB4E7F39BE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55C4-1CE7-3188-F3FB-DC2BEDA16EB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C4C7-B5CA-47E0-0AF0-4A4671E28EC2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B859D-EAFE-6473-1F20-68579B47FB7C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F5676-74BD-23E0-2B12-E55ACA1F9CAB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516CCD6-6C6E-724A-633E-437237412C7D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9461-685E-2FBA-1F0C-7ACC3ED7843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6D2C8-1E16-A43B-0A3C-BBEFEABCEEE9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16467-C145-E5DF-028F-6CB6F9FF2B95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A14EB-5E5F-F55F-75A6-7BADA3CFC8B8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637C20-9F16-C2B0-B3F8-7B4C60D2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0" y="1492996"/>
            <a:ext cx="4867275" cy="3600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3ABFEA-797A-E3EF-B1BE-48421E1B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78EF-40C2-54BA-7E84-D8015EA0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114AA3D-2764-B14A-FD9F-BDA9C4A979F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567FDC-0432-FD7C-955C-576ADF450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A0FE-548B-0F73-7710-7CB6319E391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4CB-9571-639A-7FDA-65912A41E0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5D1C63-8112-1FF6-65D6-F4F1C68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1046421"/>
            <a:ext cx="6238875" cy="141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FE55A-C800-3403-C826-9DBB57DF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2402082"/>
            <a:ext cx="6134100" cy="412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FFD395-1533-6B29-3A8C-A7CFD6F5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프로그래밍과 파이썬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9CAF-86AA-9B45-2777-08F16FC9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8E84C01-5F41-F17B-E604-F7FAFEBD129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A942C4-2D43-4157-FBA1-72ECF2B457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671AC-3653-6E56-7CCF-C8616BECD15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2E72-7836-4877-8746-5790F99DA7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 </a:t>
            </a:r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3AA64-6D30-14CC-42EA-007475936715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구글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F1BACB2-E228-7045-686E-DEF39A7139A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DA8EA-B487-BA58-AFFD-F52741AE50E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https://colab.research.google.com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C10057-C86D-C53D-5A97-F63050D8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8182D-6908-0589-E487-570306AE5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2217346"/>
            <a:ext cx="6181725" cy="363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321E0-EAD1-F91A-B409-710FDC7238BA}"/>
              </a:ext>
            </a:extLst>
          </p:cNvPr>
          <p:cNvSpPr txBox="1"/>
          <p:nvPr/>
        </p:nvSpPr>
        <p:spPr>
          <a:xfrm>
            <a:off x="1913741" y="5880573"/>
            <a:ext cx="957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교재의 실습은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통해서 진행 가능</a:t>
            </a:r>
          </a:p>
        </p:txBody>
      </p:sp>
    </p:spTree>
    <p:extLst>
      <p:ext uri="{BB962C8B-B14F-4D97-AF65-F5344CB8AC3E}">
        <p14:creationId xmlns:p14="http://schemas.microsoft.com/office/powerpoint/2010/main" val="306357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001-36DC-11A5-8564-83B9BCB1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9B3E9C6-AC1E-741C-F043-05F03A44619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0EAC77-FBF6-9B09-2BD9-47E97025F07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399E4-6762-E566-EE46-81667A0E7E63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1FD6-6728-DDAF-7F1E-A74B6E8589E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Notebook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DC7C2-3BB9-346D-CE12-82F45D500BE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Notebook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C29E8BB-04F0-4A6E-D90F-675834902CB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4FB71-0B1C-703C-DF4D-EA02168ED2DD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혹은 따로 검색해서 설치해도 무방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668F66-9EB0-B52D-1770-C73D5F1C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AC147-7E24-3C96-2FC7-6E742691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17346"/>
            <a:ext cx="7315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FA694-3F2A-8741-ABB3-0CBBF769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852839"/>
            <a:ext cx="6010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0BBD-FCF0-5C78-19FD-A26E6218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9E6A7BB-536D-CA73-8F0C-DF4FEBDE32E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01C22-AF88-2214-D523-1C21CA3D7A0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411BE-06C5-E1E9-7210-26785D79D8D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02013-48A9-2FE4-BCD6-52F037C5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B36E19-379D-DAD4-C0A8-621B197C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2871787"/>
            <a:ext cx="6038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C5101-BF55-074F-7698-69ED4362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D93872C-1015-CECC-0B18-DDD55C157EE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AA6617-DA31-8E22-F21A-A591BDEB3FF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BAC78-8D7E-3AA5-3FB2-F3FE929C33B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F0AF85-DAA6-79B5-9FAA-A926B4C9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0D8256-1388-BB4B-0D9F-07E01F6F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7848-C26A-0D57-C654-36F9E7BC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5F84C61-FCD1-2149-2C32-565A6E0759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6D6CE9-AD10-2E6F-2FA2-5CBE1D065BA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9A514-F898-910C-5099-9F8B9AD025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05CDA-8040-BD33-FB7D-E737ACA9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02804F-45AF-8F06-5DFE-BCDC43B5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50AA1-8965-30C1-0DA0-7CD87BB3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224314"/>
            <a:ext cx="6057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pic>
        <p:nvPicPr>
          <p:cNvPr id="2050" name="Picture 2" descr="Mathematics concept illustration | Premium Vector">
            <a:extLst>
              <a:ext uri="{FF2B5EF4-FFF2-40B4-BE49-F238E27FC236}">
                <a16:creationId xmlns:a16="http://schemas.microsoft.com/office/drawing/2014/main" id="{54B8F3C9-7DF5-599D-6769-901CB8CA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48" y="4516960"/>
            <a:ext cx="1867640" cy="1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프로그래밍의 이해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15E522-7112-CE1C-336D-905C715C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71" y="3024823"/>
            <a:ext cx="4011257" cy="2656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이란 컴퓨터로 문제를 해결하기 위해 작성하는 명령어의 모음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C5689-AE40-0C61-1C9A-EF22D303D46D}"/>
              </a:ext>
            </a:extLst>
          </p:cNvPr>
          <p:cNvSpPr txBox="1"/>
          <p:nvPr/>
        </p:nvSpPr>
        <p:spPr>
          <a:xfrm>
            <a:off x="838500" y="198643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워드프로세서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스프레드시트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브라우저가 모두 프로그램의 일종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0402-6CF0-6928-2E2F-42558F70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016563-6326-936A-BEF3-FE8E62E1731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AF839D-8FE8-D4B6-4E12-CED12F2F5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BCD9-4B21-B3C2-5329-28F9C0E2764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CA463-95A0-8DE7-6A4D-380924496B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5B9E3-1E31-4FFB-32AF-658F79FEBD5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Low level language, High level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A13FE54-E795-477B-6874-23566542CA6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EEFB0-4D68-1C2A-F108-B190A4ED007F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Low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기계 중심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하드웨어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지향적인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F92BC-7147-AE3B-CC7B-1110CDA5CE94}"/>
              </a:ext>
            </a:extLst>
          </p:cNvPr>
          <p:cNvSpPr txBox="1"/>
          <p:nvPr/>
        </p:nvSpPr>
        <p:spPr>
          <a:xfrm>
            <a:off x="838499" y="1986435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로만 작성되어 컴퓨터가 프로그램을 직성 이해할 수 있는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(Machine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기계어를 간단한 문자로 변환한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어셈블리어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(Assembly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속함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6296-DC67-133D-A344-D8EF4A7D3ED5}"/>
              </a:ext>
            </a:extLst>
          </p:cNvPr>
          <p:cNvSpPr txBox="1"/>
          <p:nvPr/>
        </p:nvSpPr>
        <p:spPr>
          <a:xfrm>
            <a:off x="838499" y="327362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High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프로그램을 작성할 때 사람이 이해하기 쉬운 일상적인 언어와 기호를 사용하는 언어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AD05-5715-674E-B777-C02D7418FE04}"/>
              </a:ext>
            </a:extLst>
          </p:cNvPr>
          <p:cNvSpPr txBox="1"/>
          <p:nvPr/>
        </p:nvSpPr>
        <p:spPr>
          <a:xfrm>
            <a:off x="838499" y="3636047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등이 해당함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6B0CD-30EC-60B5-A4E1-ABD7A9D2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52" y="4152509"/>
            <a:ext cx="5076825" cy="2143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1E3FB9-2E7B-2EB3-F139-4AC3AD51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38500" y="1633928"/>
            <a:ext cx="985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Pep/8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가상머신에서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"Hi"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기계어 프로그램의 예시임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출력하려면 다음과 같은 기계어 프로그램을 입력해야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22A44-2B3D-1FD3-EC87-17FDF693ECD9}"/>
              </a:ext>
            </a:extLst>
          </p:cNvPr>
          <p:cNvSpPr txBox="1"/>
          <p:nvPr/>
        </p:nvSpPr>
        <p:spPr>
          <a:xfrm>
            <a:off x="838500" y="439307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란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실제로 기계어 프로그램이 메인 메모리에 로드되었을 때의 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6DB9D-894A-C0F2-A35D-634EF649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447333"/>
            <a:ext cx="671512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2CE21-2596-5433-AE1F-4425D0A90532}"/>
              </a:ext>
            </a:extLst>
          </p:cNvPr>
          <p:cNvSpPr txBox="1"/>
          <p:nvPr/>
        </p:nvSpPr>
        <p:spPr>
          <a:xfrm>
            <a:off x="838500" y="4866604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48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69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DCB36-CE86-A357-BA32-EF2858574E8B}"/>
              </a:ext>
            </a:extLst>
          </p:cNvPr>
          <p:cNvSpPr txBox="1"/>
          <p:nvPr/>
        </p:nvSpPr>
        <p:spPr>
          <a:xfrm>
            <a:off x="483060" y="6052331"/>
            <a:ext cx="112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https://kangdy25.tistory.com/114#%EA%B8%B0%EA%B3%84%EC%96%B4(Machine%20Language)-1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5A58-90F3-2583-9B93-56806AD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7BF0B2-1AF1-84A9-8E9D-A30CA17E48A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A18DF0-DCE9-B128-3002-0486EB8888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2C53E-BAFF-FAAB-3A66-AB205E23AC7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BC00C-D17F-9D7F-D28F-8ABAA88A32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027A6-BFC8-BC26-FDD2-92A3E22C558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DA791B-BA21-36C8-1B77-BBD05BD49B7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E0EF3-7B17-B7DF-5069-6A9D7FB5376D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Opcode(5bit), Addressing Mode(3bit), Operand Specifier(16bit)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2BB13-9433-F62A-2E65-1915613E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32094"/>
            <a:ext cx="6715125" cy="18478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6C28D-4D48-84B9-34C3-408852E03957}"/>
              </a:ext>
            </a:extLst>
          </p:cNvPr>
          <p:cNvSpPr/>
          <p:nvPr/>
        </p:nvSpPr>
        <p:spPr>
          <a:xfrm>
            <a:off x="6095999" y="2198594"/>
            <a:ext cx="3357563" cy="26633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35131E-C42C-3280-C38A-AA9919924D40}"/>
              </a:ext>
            </a:extLst>
          </p:cNvPr>
          <p:cNvCxnSpPr/>
          <p:nvPr/>
        </p:nvCxnSpPr>
        <p:spPr>
          <a:xfrm>
            <a:off x="9125339" y="2331759"/>
            <a:ext cx="7931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03C8B8-0187-C4C8-899A-3740066599CB}"/>
              </a:ext>
            </a:extLst>
          </p:cNvPr>
          <p:cNvSpPr txBox="1"/>
          <p:nvPr/>
        </p:nvSpPr>
        <p:spPr>
          <a:xfrm>
            <a:off x="9877308" y="2147093"/>
            <a:ext cx="20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첫 번째 </a:t>
            </a:r>
            <a:r>
              <a:rPr lang="ko-KR" altLang="en-US" dirty="0" err="1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endParaRPr lang="ko-KR" altLang="en-US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FC67A-B59F-2AD9-768D-631CBFC0C436}"/>
              </a:ext>
            </a:extLst>
          </p:cNvPr>
          <p:cNvSpPr txBox="1"/>
          <p:nvPr/>
        </p:nvSpPr>
        <p:spPr>
          <a:xfrm>
            <a:off x="3127612" y="3556751"/>
            <a:ext cx="8610300" cy="830997"/>
          </a:xfrm>
          <a:prstGeom prst="rect">
            <a:avLst/>
          </a:prstGeom>
          <a:solidFill>
            <a:srgbClr val="DBF5F4"/>
          </a:solidFill>
          <a:ln w="38100">
            <a:solidFill>
              <a:srgbClr val="51B8B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r>
              <a:rPr lang="en-US" altLang="ko-KR" sz="1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(instruction)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컴퓨터에게 특정 작업을 수행하라고 내리는 명령 또는 지시를 의미함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 프로그램은 수많은 명령어들로 이루어져 있으며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CPU(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중앙 처리 장치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이러한 명령어들을 하나씩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해석하고 실행하여 다양한 연산을 처리함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D00E1C-6EF3-43A6-BA2B-39C1DF811ABA}"/>
              </a:ext>
            </a:extLst>
          </p:cNvPr>
          <p:cNvCxnSpPr>
            <a:stCxn id="12" idx="2"/>
          </p:cNvCxnSpPr>
          <p:nvPr/>
        </p:nvCxnSpPr>
        <p:spPr>
          <a:xfrm flipH="1">
            <a:off x="10911281" y="2516425"/>
            <a:ext cx="1" cy="1040326"/>
          </a:xfrm>
          <a:prstGeom prst="line">
            <a:avLst/>
          </a:prstGeom>
          <a:ln w="19050">
            <a:solidFill>
              <a:srgbClr val="51B8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59E9CD0-0152-F776-580B-6DDC3B07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15" y="5023280"/>
            <a:ext cx="6848475" cy="1009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FB36EC-26A9-2C4B-9CDF-1D51793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82A0-1751-7B7C-96E8-17CC7129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F21EDFE-45CF-624A-7049-4608F9BD9C2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7833EA-5CCC-B02F-5C86-02CC22E8088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188FC-99E8-333D-4331-B3541B7F518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F8CAD-B8AA-4C59-25B3-27B45826084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B17D2-5018-2196-D522-11760B62EB1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5325CC7-EA0E-F1DA-5526-C07FAD97811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0356A-113F-10E8-8445-B24498B312DE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0000 0000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2FE95-8FF9-9A3F-FDA2-4427A06C8C3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0100 1000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A50E2FE-D68B-0F94-9F62-8D52D40077C7}"/>
              </a:ext>
            </a:extLst>
          </p:cNvPr>
          <p:cNvSpPr/>
          <p:nvPr/>
        </p:nvSpPr>
        <p:spPr>
          <a:xfrm>
            <a:off x="2855167" y="2223083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0x48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4AE07-1055-BBA3-346F-B6DB117EFC60}"/>
              </a:ext>
            </a:extLst>
          </p:cNvPr>
          <p:cNvSpPr txBox="1"/>
          <p:nvPr/>
        </p:nvSpPr>
        <p:spPr>
          <a:xfrm>
            <a:off x="838500" y="308602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0110 1001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801805-9D5A-51BB-EA1E-3C9145C40540}"/>
              </a:ext>
            </a:extLst>
          </p:cNvPr>
          <p:cNvSpPr/>
          <p:nvPr/>
        </p:nvSpPr>
        <p:spPr>
          <a:xfrm>
            <a:off x="2855167" y="3669442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0x69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859017-275D-19F0-C99D-1800DBE92B43}"/>
              </a:ext>
            </a:extLst>
          </p:cNvPr>
          <p:cNvSpPr/>
          <p:nvPr/>
        </p:nvSpPr>
        <p:spPr>
          <a:xfrm>
            <a:off x="2855167" y="5155189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수행을 종료하라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6E4D5-461F-5284-C906-6BF4F76E8137}"/>
              </a:ext>
            </a:extLst>
          </p:cNvPr>
          <p:cNvSpPr txBox="1"/>
          <p:nvPr/>
        </p:nvSpPr>
        <p:spPr>
          <a:xfrm>
            <a:off x="4488025" y="4571771"/>
            <a:ext cx="40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1byte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stop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5D056-DC04-59F1-9791-B7743CFA1C38}"/>
              </a:ext>
            </a:extLst>
          </p:cNvPr>
          <p:cNvSpPr txBox="1"/>
          <p:nvPr/>
        </p:nvSpPr>
        <p:spPr>
          <a:xfrm>
            <a:off x="5854959" y="5957481"/>
            <a:ext cx="56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 프로그램의 끝에는 </a:t>
            </a:r>
            <a:r>
              <a:rPr lang="en-US" altLang="ko-KR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zz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붙여야 오류가 나지 않음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22C0AD-4EFB-C413-2C92-34FCF84F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75" y="3776459"/>
            <a:ext cx="1714500" cy="1838325"/>
          </a:xfrm>
          <a:prstGeom prst="rect">
            <a:avLst/>
          </a:prstGeom>
          <a:ln w="28575">
            <a:solidFill>
              <a:srgbClr val="2CA0F6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04EA3B-313D-7F61-BC11-30B2DED0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970</Words>
  <Application>Microsoft Office PowerPoint</Application>
  <PresentationFormat>와이드스크린</PresentationFormat>
  <Paragraphs>151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Pretendard Light</vt:lpstr>
      <vt:lpstr>Microsoft GothicNeo Light</vt:lpstr>
      <vt:lpstr>G마켓 산스 Medium</vt:lpstr>
      <vt:lpstr>G마켓 산스 Bold</vt:lpstr>
      <vt:lpstr>Pretendard Medium</vt:lpstr>
      <vt:lpstr>KoPub돋움체 Bold</vt:lpstr>
      <vt:lpstr>Microsoft GothicNeo</vt:lpstr>
      <vt:lpstr>Impact</vt:lpstr>
      <vt:lpstr>Arial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89</cp:revision>
  <dcterms:created xsi:type="dcterms:W3CDTF">2025-09-13T18:52:17Z</dcterms:created>
  <dcterms:modified xsi:type="dcterms:W3CDTF">2025-09-15T16:00:57Z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